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</p:sldMasterIdLst>
  <p:notesMasterIdLst>
    <p:notesMasterId r:id="rId27"/>
  </p:notesMasterIdLst>
  <p:sldIdLst>
    <p:sldId id="260" r:id="rId9"/>
    <p:sldId id="261" r:id="rId10"/>
    <p:sldId id="273" r:id="rId11"/>
    <p:sldId id="262" r:id="rId12"/>
    <p:sldId id="263" r:id="rId13"/>
    <p:sldId id="264" r:id="rId14"/>
    <p:sldId id="269" r:id="rId15"/>
    <p:sldId id="265" r:id="rId16"/>
    <p:sldId id="266" r:id="rId17"/>
    <p:sldId id="270" r:id="rId18"/>
    <p:sldId id="256" r:id="rId19"/>
    <p:sldId id="257" r:id="rId20"/>
    <p:sldId id="271" r:id="rId21"/>
    <p:sldId id="259" r:id="rId22"/>
    <p:sldId id="258" r:id="rId23"/>
    <p:sldId id="267" r:id="rId24"/>
    <p:sldId id="268" r:id="rId25"/>
    <p:sldId id="27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FC3747-61D0-4E3D-983F-E1B6E791943C}" type="datetimeFigureOut">
              <a:rPr lang="ru-RU" smtClean="0"/>
              <a:t>15.11.2013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C705CC-793A-4D28-8FD7-C64E62A79DD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0866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705CC-793A-4D28-8FD7-C64E62A79DD2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4254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15.11.2013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974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15.11.2013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39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15.11.2013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648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15.11.2013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406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15.11.2013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889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15.11.2013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893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15.11.2013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608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15.11.2013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439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15.11.2013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0956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15.11.2013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5416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15.11.2013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836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15.11.2013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2069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15.11.2013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4920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15.11.2013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0002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15.11.2013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372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15.11.2013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4240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15.11.2013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8939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15.11.2013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5138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15.11.2013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02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15.11.2013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9694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15.11.2013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1033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15.11.2013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8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15.11.2013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0083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15.11.2013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849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15.11.2013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3693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15.11.2013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0905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15.11.2013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5871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15.11.2013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5885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15.11.2013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3719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15.11.2013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148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15.11.2013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7003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15.11.2013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1946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15.11.2013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258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15.11.2013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4077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15.11.2013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3209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15.11.2013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3633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15.11.2013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634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15.11.2013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933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15.11.2013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0433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15.11.2013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94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15.11.2013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9115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15.11.2013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9199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15.11.2013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4619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15.11.2013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278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15.11.2013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401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15.11.2013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8810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15.11.2013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1978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15.11.2013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9061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15.11.2013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000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15.11.2013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6607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15.11.2013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8983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15.11.2013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4805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15.11.2013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89098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15.11.2013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4869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15.11.2013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26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15.11.2013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51026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15.11.2013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6358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15.11.2013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51897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15.11.2013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02843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15.11.2013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4800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15.11.2013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0635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15.11.2013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1173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15.11.2013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03063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15.11.2013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08271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15.11.2013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2203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15.11.2013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791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15.11.2013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58920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15.11.2013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88951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15.11.2013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8512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15.11.2013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64490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15.11.2013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9392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15.11.2013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14716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15.11.2013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51827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15.11.2013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7533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15.11.2013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34033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822621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4034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15.11.2013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7367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041161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784400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009360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476129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86311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133157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773086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40567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0466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15.11.2013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45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15.11.2013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6608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15.11.2013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7685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15.11.2013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7218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15.11.2013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6911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15.11.2013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6267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15.11.2013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8146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FFFFFF"/>
                </a:solidFill>
              </a:rPr>
              <a:pPr/>
              <a:t>15.11.2013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8197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9418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8520" y="692696"/>
            <a:ext cx="8928992" cy="5616624"/>
          </a:xfrm>
        </p:spPr>
        <p:txBody>
          <a:bodyPr>
            <a:noAutofit/>
          </a:bodyPr>
          <a:lstStyle/>
          <a:p>
            <a:r>
              <a:rPr lang="ru-RU" sz="9600" b="1" i="1" dirty="0" smtClean="0">
                <a:solidFill>
                  <a:srgbClr val="0070C0"/>
                </a:solidFill>
                <a:latin typeface="Bookman Old Style" pitchFamily="18" charset="0"/>
                <a:cs typeface="Aparajita" pitchFamily="34" charset="0"/>
              </a:rPr>
              <a:t/>
            </a:r>
            <a:br>
              <a:rPr lang="ru-RU" sz="9600" b="1" i="1" dirty="0" smtClean="0">
                <a:solidFill>
                  <a:srgbClr val="0070C0"/>
                </a:solidFill>
                <a:latin typeface="Bookman Old Style" pitchFamily="18" charset="0"/>
                <a:cs typeface="Aparajita" pitchFamily="34" charset="0"/>
              </a:rPr>
            </a:br>
            <a:endParaRPr lang="ru-RU" sz="9600" b="1" i="1" dirty="0">
              <a:solidFill>
                <a:srgbClr val="0070C0"/>
              </a:solidFill>
              <a:latin typeface="Bookman Old Style" pitchFamily="18" charset="0"/>
              <a:cs typeface="Aparajit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1052736"/>
            <a:ext cx="67687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800" b="1" i="1" dirty="0" smtClean="0">
                <a:solidFill>
                  <a:schemeClr val="bg1"/>
                </a:solidFill>
                <a:latin typeface="Monotype Corsiva" pitchFamily="66" charset="0"/>
              </a:rPr>
              <a:t>СПОЛУЧЕН</a:t>
            </a:r>
            <a:r>
              <a:rPr lang="uk-UA" sz="7800" b="1" i="1" dirty="0" smtClean="0">
                <a:solidFill>
                  <a:schemeClr val="bg1"/>
                </a:solidFill>
                <a:latin typeface="Monotype Corsiva" pitchFamily="66" charset="0"/>
              </a:rPr>
              <a:t>І ШТАТИ АМЕРИКИ</a:t>
            </a:r>
            <a:endParaRPr lang="ru-RU" sz="7800" b="1" i="1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74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383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74344"/>
            <a:ext cx="856895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i="1" dirty="0" smtClean="0">
                <a:solidFill>
                  <a:srgbClr val="FF0000"/>
                </a:solidFill>
              </a:rPr>
              <a:t>ВВП</a:t>
            </a:r>
          </a:p>
          <a:p>
            <a:pPr algn="ctr"/>
            <a:r>
              <a:rPr lang="ru-RU" sz="2400" b="1" i="1" dirty="0" smtClean="0"/>
              <a:t>За </a:t>
            </a:r>
            <a:r>
              <a:rPr lang="ru-RU" sz="2400" b="1" i="1" dirty="0"/>
              <a:t>даними [</a:t>
            </a:r>
            <a:r>
              <a:rPr lang="en-US" sz="2400" b="1" i="1" dirty="0"/>
              <a:t>Index of Economic Freedom, The Heritage Foundation, U.S.A. 2001]: </a:t>
            </a:r>
            <a:r>
              <a:rPr lang="ru-RU" sz="2400" b="1" i="1" dirty="0"/>
              <a:t>ВВП (2009) – $ 14000 млрд.</a:t>
            </a:r>
          </a:p>
          <a:p>
            <a:pPr algn="ctr"/>
            <a:r>
              <a:rPr lang="ru-RU" sz="2400" b="1" i="1" dirty="0"/>
              <a:t>Темп зростання ВВП (2009) – 4%. ВВП на душу населення (2009) – $ 31201. Прямі </a:t>
            </a:r>
            <a:r>
              <a:rPr lang="ru-RU" sz="2400" b="1" i="1" dirty="0" smtClean="0"/>
              <a:t>закордонні інвестиції (2009</a:t>
            </a:r>
            <a:r>
              <a:rPr lang="ru-RU" sz="2400" b="1" i="1" dirty="0"/>
              <a:t>) – $ 119 млрд. Імпорт (2009) – г.ч. електронні компоненти, побутова електроніка і комп'ютери </a:t>
            </a:r>
            <a:r>
              <a:rPr lang="ru-RU" sz="2400" b="1" i="1" dirty="0" smtClean="0"/>
              <a:t>–  </a:t>
            </a:r>
            <a:r>
              <a:rPr lang="ru-RU" sz="2400" b="1" i="1" dirty="0"/>
              <a:t>$ 1100 млрд. (г.ч. Канада – 19,2%; </a:t>
            </a:r>
            <a:r>
              <a:rPr lang="ru-RU" sz="2400" b="1" i="1" dirty="0" smtClean="0"/>
              <a:t>Японія – </a:t>
            </a:r>
            <a:r>
              <a:rPr lang="ru-RU" sz="2400" b="1" i="1" dirty="0"/>
              <a:t>12,0%; Мексика – 10,0%; Китай – 8,0%; Німеччина – 5,4%). Експорт </a:t>
            </a:r>
            <a:r>
              <a:rPr lang="ru-RU" sz="2400" b="1" i="1" dirty="0" smtClean="0"/>
              <a:t>(2009</a:t>
            </a:r>
            <a:r>
              <a:rPr lang="ru-RU" sz="2400" b="1" i="1" dirty="0"/>
              <a:t>) – г.ч. машини, обладнання і продукція сільського господарства (промислове і електронне обладнання, літаки, автомобілі, військова техніка, хімікати, кам'яне вугілля, кукурудза, соєві боби) – $ 905 млрд. (г.ч. Канада – 23,0%; Мексика – 12,0%; Японія – 8,3%; Великобританія – 5,5%; Німеччина – 5,4%).</a:t>
            </a:r>
          </a:p>
        </p:txBody>
      </p:sp>
    </p:spTree>
    <p:extLst>
      <p:ext uri="{BB962C8B-B14F-4D97-AF65-F5344CB8AC3E}">
        <p14:creationId xmlns:p14="http://schemas.microsoft.com/office/powerpoint/2010/main" val="64042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араллелограмм 3"/>
          <p:cNvSpPr/>
          <p:nvPr/>
        </p:nvSpPr>
        <p:spPr>
          <a:xfrm>
            <a:off x="179512" y="116632"/>
            <a:ext cx="4896544" cy="6474329"/>
          </a:xfrm>
          <a:prstGeom prst="parallelogram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DC9E1F">
                    <a:lumMod val="75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Експорт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–машини, обладнання і продукція сільського господарства (промислове і електронне обладнання, літаки, автомобілі, військова техніка, кам'яне вугілля, кукурудза, соєві боби) – $ 905 млрд. (г.ч. Канада – 23,0%; Мексика – 12,0%; Японія – 8,3%; Великобританія – 5,5%; Німеччина – 5,4%).</a:t>
            </a:r>
          </a:p>
        </p:txBody>
      </p:sp>
      <p:sp>
        <p:nvSpPr>
          <p:cNvPr id="5" name="Параллелограмм 4"/>
          <p:cNvSpPr/>
          <p:nvPr/>
        </p:nvSpPr>
        <p:spPr>
          <a:xfrm>
            <a:off x="4355976" y="116632"/>
            <a:ext cx="4788024" cy="6474329"/>
          </a:xfrm>
          <a:prstGeom prst="parallelogram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DC9E1F">
                    <a:lumMod val="75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Імпорт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(2009) – г.ч. електронні компоненти, побутова електроніка і комп'ютери –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$ 1100 млрд. (г.ч. Канада – 19,2%; Японія – 12,0%; Мексика – 10,0%; Китай – 8,0%; Німеччина – 5,4%). </a:t>
            </a:r>
          </a:p>
        </p:txBody>
      </p:sp>
    </p:spTree>
    <p:extLst>
      <p:ext uri="{BB962C8B-B14F-4D97-AF65-F5344CB8AC3E}">
        <p14:creationId xmlns:p14="http://schemas.microsoft.com/office/powerpoint/2010/main" val="35992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541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08912" cy="5256584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sz="4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reeSerif"/>
              </a:rPr>
              <a:t>Основну </a:t>
            </a:r>
            <a:r>
              <a:rPr lang="ru-RU" sz="4100" dirty="0">
                <a:solidFill>
                  <a:schemeClr val="tx2">
                    <a:lumMod val="60000"/>
                    <a:lumOff val="40000"/>
                  </a:schemeClr>
                </a:solidFill>
                <a:latin typeface="FreeSerif"/>
              </a:rPr>
              <a:t>роль в економіці США відіграє промисловість, особливо металургія, машинобудування </a:t>
            </a:r>
            <a:r>
              <a:rPr lang="ru-RU" sz="4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reeSerif"/>
              </a:rPr>
              <a:t>і приладобудування</a:t>
            </a:r>
            <a:r>
              <a:rPr lang="ru-RU" sz="4100" dirty="0">
                <a:solidFill>
                  <a:schemeClr val="tx2">
                    <a:lumMod val="60000"/>
                    <a:lumOff val="40000"/>
                  </a:schemeClr>
                </a:solidFill>
                <a:latin typeface="FreeSerif"/>
              </a:rPr>
              <a:t>, електронне і електротехнічне, нафтове, хімічне, автомобільне і авіаційне. </a:t>
            </a:r>
            <a:r>
              <a:rPr lang="ru-RU" sz="4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reeSerif"/>
              </a:rPr>
              <a:t>Основу експортної </a:t>
            </a:r>
            <a:r>
              <a:rPr lang="ru-RU" sz="4100" dirty="0">
                <a:solidFill>
                  <a:schemeClr val="tx2">
                    <a:lumMod val="60000"/>
                    <a:lumOff val="40000"/>
                  </a:schemeClr>
                </a:solidFill>
                <a:latin typeface="FreeSerif"/>
              </a:rPr>
              <a:t>експансії США складають машини і обладнання (на частку США припадає біля 20% </a:t>
            </a:r>
            <a:r>
              <a:rPr lang="ru-RU" sz="4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reeSerif"/>
              </a:rPr>
              <a:t>світового експорту </a:t>
            </a:r>
            <a:r>
              <a:rPr lang="ru-RU" sz="4100" dirty="0">
                <a:solidFill>
                  <a:schemeClr val="tx2">
                    <a:lumMod val="60000"/>
                    <a:lumOff val="40000"/>
                  </a:schemeClr>
                </a:solidFill>
                <a:latin typeface="FreeSerif"/>
              </a:rPr>
              <a:t>наукоємкої продукції).</a:t>
            </a:r>
            <a:endParaRPr lang="ru-RU" sz="4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5736" y="260648"/>
            <a:ext cx="4536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indent="0" algn="ctr">
              <a:buNone/>
            </a:pPr>
            <a:r>
              <a:rPr lang="ru-RU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FreeSerifBold"/>
              </a:rPr>
              <a:t>Промисловість</a:t>
            </a:r>
          </a:p>
        </p:txBody>
      </p:sp>
    </p:spTree>
    <p:extLst>
      <p:ext uri="{BB962C8B-B14F-4D97-AF65-F5344CB8AC3E}">
        <p14:creationId xmlns:p14="http://schemas.microsoft.com/office/powerpoint/2010/main" val="140246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4752528" cy="655272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dirty="0"/>
              <a:t>США є найбільшим в світі виробником промислових товарів, щорічний обсяг виробництва яких </a:t>
            </a:r>
            <a:r>
              <a:rPr lang="ru-RU" sz="2400" dirty="0" smtClean="0"/>
              <a:t>для внутрішнього </a:t>
            </a:r>
            <a:r>
              <a:rPr lang="ru-RU" sz="2400" dirty="0"/>
              <a:t>і світового ринку - понад 1,3 трлн дол. Бл. 1/3 </a:t>
            </a:r>
            <a:r>
              <a:rPr lang="ru-RU" sz="2400" dirty="0" smtClean="0"/>
              <a:t>товарів довготривалого </a:t>
            </a:r>
            <a:r>
              <a:rPr lang="ru-RU" sz="2400" dirty="0"/>
              <a:t>користування складає продукція машинобудування, промислового, електронного </a:t>
            </a:r>
            <a:r>
              <a:rPr lang="ru-RU" sz="2400" dirty="0" smtClean="0"/>
              <a:t>і електротехнічного </a:t>
            </a:r>
            <a:r>
              <a:rPr lang="ru-RU" sz="2400" dirty="0"/>
              <a:t>обладнання, по 1/5 - автомобілебудування і металообробка. Хімічна і </a:t>
            </a:r>
            <a:r>
              <a:rPr lang="ru-RU" sz="2400" dirty="0" smtClean="0"/>
              <a:t>харчова промисловість </a:t>
            </a:r>
            <a:r>
              <a:rPr lang="ru-RU" sz="2400" dirty="0"/>
              <a:t>виробляють більш ніж по 1/5 товарів короткострокового користування, частка </a:t>
            </a:r>
            <a:r>
              <a:rPr lang="ru-RU" sz="2400" dirty="0" smtClean="0"/>
              <a:t>продукції поліграфічної </a:t>
            </a:r>
            <a:r>
              <a:rPr lang="ru-RU" sz="2400" dirty="0"/>
              <a:t>промисловості - 15</a:t>
            </a:r>
            <a:r>
              <a:rPr lang="ru-RU" sz="2400" dirty="0" smtClean="0"/>
              <a:t>%.</a:t>
            </a:r>
            <a:endParaRPr lang="ru-RU" sz="2400" dirty="0"/>
          </a:p>
        </p:txBody>
      </p:sp>
      <p:pic>
        <p:nvPicPr>
          <p:cNvPr id="2050" name="Picture 2" descr="C:\Users\Администратор\Desktop\Новая папка\c17ffc84483f82771e4f8b708e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2" y="188640"/>
            <a:ext cx="4334813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77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632848" cy="1368152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Сільське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господарство</a:t>
            </a:r>
            <a:b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424936" cy="547260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3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США </a:t>
            </a:r>
            <a:r>
              <a:rPr lang="ru-RU" sz="3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має високорентабельне сільське господарство, продукція якого становить бл. 2% ВВП, у ньому </a:t>
            </a:r>
            <a:r>
              <a:rPr lang="ru-RU" sz="3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зайняті 3</a:t>
            </a:r>
            <a:r>
              <a:rPr lang="ru-RU" sz="3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% працездатного населення</a:t>
            </a:r>
            <a:r>
              <a:rPr lang="ru-RU" sz="3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r>
              <a:rPr lang="ru-RU" sz="3000" dirty="0">
                <a:solidFill>
                  <a:schemeClr val="tx2">
                    <a:lumMod val="60000"/>
                    <a:lumOff val="40000"/>
                  </a:schemeClr>
                </a:solidFill>
                <a:latin typeface="FreeSerif"/>
              </a:rPr>
              <a:t> Значне місце в сільському господарстві </a:t>
            </a:r>
            <a:r>
              <a:rPr lang="ru-RU" sz="3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reeSerif"/>
              </a:rPr>
              <a:t>США займає </a:t>
            </a:r>
            <a:r>
              <a:rPr lang="ru-RU" sz="3000" dirty="0">
                <a:solidFill>
                  <a:schemeClr val="tx2">
                    <a:lumMod val="60000"/>
                    <a:lumOff val="40000"/>
                  </a:schemeClr>
                </a:solidFill>
                <a:latin typeface="FreeSerif"/>
              </a:rPr>
              <a:t>розведення великої рогатої худоби і домашніх птахів, виробництво яєць і молочних </a:t>
            </a:r>
            <a:r>
              <a:rPr lang="ru-RU" sz="3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reeSerif"/>
              </a:rPr>
              <a:t>продуктів, вирощування </a:t>
            </a:r>
            <a:r>
              <a:rPr lang="ru-RU" sz="3000" dirty="0">
                <a:solidFill>
                  <a:schemeClr val="tx2">
                    <a:lumMod val="60000"/>
                    <a:lumOff val="40000"/>
                  </a:schemeClr>
                </a:solidFill>
                <a:latin typeface="FreeSerif"/>
              </a:rPr>
              <a:t>зернових, сої, овочів і фруктів. У </a:t>
            </a:r>
            <a:r>
              <a:rPr lang="ru-RU" sz="3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reeSerif"/>
              </a:rPr>
              <a:t>2009 </a:t>
            </a:r>
            <a:r>
              <a:rPr lang="ru-RU" sz="3000" dirty="0">
                <a:solidFill>
                  <a:schemeClr val="tx2">
                    <a:lumMod val="60000"/>
                    <a:lumOff val="40000"/>
                  </a:schemeClr>
                </a:solidFill>
                <a:latin typeface="FreeSerif"/>
              </a:rPr>
              <a:t>сукупний ринковий фермерський прибуток досяг </a:t>
            </a:r>
            <a:r>
              <a:rPr lang="ru-RU" sz="3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reeSerif"/>
              </a:rPr>
              <a:t>204,2 млрд</a:t>
            </a:r>
            <a:r>
              <a:rPr lang="ru-RU" sz="3000" dirty="0">
                <a:solidFill>
                  <a:schemeClr val="tx2">
                    <a:lumMod val="60000"/>
                    <a:lumOff val="40000"/>
                  </a:schemeClr>
                </a:solidFill>
                <a:latin typeface="FreeSerif"/>
              </a:rPr>
              <a:t>. дол., з них 54% припадає на частку продукції рослинництва, а 46% - тваринництва.</a:t>
            </a:r>
            <a:endParaRPr lang="ru-RU" sz="3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7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0352" y="1204303"/>
            <a:ext cx="83529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FreeSerif"/>
              </a:rPr>
              <a:t>На </a:t>
            </a:r>
            <a:r>
              <a:rPr lang="ru-RU" sz="2800" dirty="0">
                <a:latin typeface="FreeSerif"/>
              </a:rPr>
              <a:t>оборону в США затрачується більше коштів, ніж в інших державах. Федеральні військові </a:t>
            </a:r>
            <a:r>
              <a:rPr lang="ru-RU" sz="2800" dirty="0" smtClean="0">
                <a:latin typeface="FreeSerif"/>
              </a:rPr>
              <a:t>витрати  перевершують </a:t>
            </a:r>
            <a:r>
              <a:rPr lang="ru-RU" sz="2800" dirty="0">
                <a:latin typeface="FreeSerif"/>
              </a:rPr>
              <a:t>навіть сукупні військові бюджети багатьох індустріальних країн. У </a:t>
            </a:r>
            <a:r>
              <a:rPr lang="ru-RU" sz="2800" dirty="0" smtClean="0">
                <a:latin typeface="FreeSerif"/>
              </a:rPr>
              <a:t>2007 </a:t>
            </a:r>
            <a:r>
              <a:rPr lang="ru-RU" sz="2800" dirty="0">
                <a:latin typeface="FreeSerif"/>
              </a:rPr>
              <a:t>США витрачали </a:t>
            </a:r>
            <a:r>
              <a:rPr lang="ru-RU" sz="2800" dirty="0" smtClean="0">
                <a:latin typeface="FreeSerif"/>
              </a:rPr>
              <a:t>на потреби </a:t>
            </a:r>
            <a:r>
              <a:rPr lang="ru-RU" sz="2800" dirty="0">
                <a:latin typeface="FreeSerif"/>
              </a:rPr>
              <a:t>оборони 270,5 млрд дол. Ця цифра складає біля третини всіх військових витрат у світі і перевищує</a:t>
            </a:r>
          </a:p>
          <a:p>
            <a:r>
              <a:rPr lang="ru-RU" sz="2800" dirty="0">
                <a:latin typeface="FreeSerif"/>
              </a:rPr>
              <a:t>оборонні бюджети Франції, Німеччини, Великобританії і Японії. США - найбільший в світі експортер зброї.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71800" y="188640"/>
            <a:ext cx="3672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6000" b="1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FreeSerifBold"/>
              </a:rPr>
              <a:t>Оборона</a:t>
            </a:r>
          </a:p>
        </p:txBody>
      </p:sp>
    </p:spTree>
    <p:extLst>
      <p:ext uri="{BB962C8B-B14F-4D97-AF65-F5344CB8AC3E}">
        <p14:creationId xmlns:p14="http://schemas.microsoft.com/office/powerpoint/2010/main" val="364849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5000">
              <a:srgbClr val="03D4A8"/>
            </a:gs>
            <a:gs pos="40000">
              <a:srgbClr val="21D6E0"/>
            </a:gs>
            <a:gs pos="61000">
              <a:srgbClr val="0087E6"/>
            </a:gs>
            <a:gs pos="87000">
              <a:srgbClr val="005CB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4800" b="1" i="1" dirty="0" smtClean="0">
                <a:latin typeface="FreeSerifBold"/>
                <a:ea typeface="+mn-ea"/>
                <a:cs typeface="+mn-cs"/>
              </a:rPr>
              <a:t/>
            </a:r>
            <a:br>
              <a:rPr lang="ru-RU" sz="4800" b="1" i="1" dirty="0" smtClean="0">
                <a:latin typeface="FreeSerifBold"/>
                <a:ea typeface="+mn-ea"/>
                <a:cs typeface="+mn-cs"/>
              </a:rPr>
            </a:br>
            <a:r>
              <a:rPr lang="ru-RU" sz="4800" b="1" i="1" dirty="0" smtClean="0">
                <a:latin typeface="FreeSerifBold"/>
                <a:ea typeface="+mn-ea"/>
                <a:cs typeface="+mn-cs"/>
              </a:rPr>
              <a:t>Фінанси</a:t>
            </a:r>
            <a:r>
              <a:rPr lang="ru-RU" sz="4800" b="1" i="1" dirty="0">
                <a:latin typeface="FreeSerifBold"/>
                <a:ea typeface="+mn-ea"/>
                <a:cs typeface="+mn-cs"/>
              </a:rPr>
              <a:t/>
            </a:r>
            <a:br>
              <a:rPr lang="ru-RU" sz="4800" b="1" i="1" dirty="0">
                <a:latin typeface="FreeSerifBold"/>
                <a:ea typeface="+mn-ea"/>
                <a:cs typeface="+mn-cs"/>
              </a:rPr>
            </a:br>
            <a:endParaRPr lang="ru-RU" sz="48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0" i="0" u="none" strike="noStrike" baseline="0" dirty="0" smtClean="0">
                <a:latin typeface="FreeSerif"/>
              </a:rPr>
              <a:t>Південноатлантичний регіон виробляє хімічні продукти, текстиль, одяг і тютюнові вироби. Тихоокеанський</a:t>
            </a:r>
            <a:r>
              <a:rPr lang="ru-RU" dirty="0">
                <a:latin typeface="FreeSerif"/>
              </a:rPr>
              <a:t> </a:t>
            </a:r>
            <a:r>
              <a:rPr lang="ru-RU" b="0" i="0" u="none" strike="noStrike" baseline="0" dirty="0" smtClean="0">
                <a:latin typeface="FreeSerif"/>
              </a:rPr>
              <a:t>регіон на чолі з Каліфорнією спеціалізується на виробництві транспортного обладнання, продуктів</a:t>
            </a:r>
            <a:r>
              <a:rPr lang="ru-RU" b="0" i="0" u="none" strike="noStrike" dirty="0" smtClean="0">
                <a:latin typeface="FreeSerif"/>
              </a:rPr>
              <a:t> </a:t>
            </a:r>
            <a:r>
              <a:rPr lang="ru-RU" b="0" i="0" u="none" strike="noStrike" baseline="0" dirty="0" smtClean="0">
                <a:latin typeface="FreeSerif"/>
              </a:rPr>
              <a:t>споживання, електротехнічного і електронного обладнання. У банківсько-фінансовій справі посилюється</a:t>
            </a:r>
            <a:r>
              <a:rPr lang="ru-RU" dirty="0">
                <a:latin typeface="FreeSerif"/>
              </a:rPr>
              <a:t> </a:t>
            </a:r>
            <a:r>
              <a:rPr lang="ru-RU" b="0" i="0" u="none" strike="noStrike" baseline="0" dirty="0" smtClean="0">
                <a:latin typeface="FreeSerif"/>
              </a:rPr>
              <a:t>концентрація капіталу</a:t>
            </a:r>
            <a:r>
              <a:rPr lang="ru-RU" b="0" i="1" u="none" strike="noStrike" baseline="0" dirty="0" smtClean="0">
                <a:latin typeface="FreeSerif"/>
              </a:rPr>
              <a:t>. 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64982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18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1734280"/>
              </p:ext>
            </p:extLst>
          </p:nvPr>
        </p:nvGraphicFramePr>
        <p:xfrm>
          <a:off x="539552" y="0"/>
          <a:ext cx="8363272" cy="667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1636"/>
                <a:gridCol w="4181636"/>
              </a:tblGrid>
              <a:tr h="495592">
                <a:tc>
                  <a:txBody>
                    <a:bodyPr/>
                    <a:lstStyle/>
                    <a:p>
                      <a:pPr algn="ctr"/>
                      <a:r>
                        <a:rPr kumimoji="0" lang="ru-RU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eeSerifBold"/>
                          <a:ea typeface="+mj-ea"/>
                          <a:cs typeface="+mj-cs"/>
                        </a:rPr>
                        <a:t>Економічні</a:t>
                      </a:r>
                      <a:endParaRPr lang="ru-RU" sz="3600" b="0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eeSerifBold"/>
                          <a:ea typeface="+mj-ea"/>
                          <a:cs typeface="+mj-cs"/>
                        </a:rPr>
                        <a:t>показники</a:t>
                      </a:r>
                      <a:endParaRPr lang="ru-RU" sz="2800" dirty="0"/>
                    </a:p>
                  </a:txBody>
                  <a:tcPr/>
                </a:tc>
              </a:tr>
              <a:tr h="7522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FreeSerif"/>
                          <a:ea typeface="+mn-ea"/>
                          <a:cs typeface="+mn-cs"/>
                        </a:rPr>
                        <a:t>безробіття</a:t>
                      </a:r>
                      <a:endParaRPr kumimoji="0" lang="ru-RU" sz="3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FreeSerif"/>
                          <a:ea typeface="+mn-ea"/>
                          <a:cs typeface="+mn-cs"/>
                        </a:rPr>
                        <a:t>9.7%,березень 2010</a:t>
                      </a:r>
                      <a:endParaRPr kumimoji="0" lang="ru-RU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968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eeSerif"/>
                          <a:ea typeface="+mn-ea"/>
                          <a:cs typeface="+mn-cs"/>
                        </a:rPr>
                        <a:t>зростання ВВП</a:t>
                      </a:r>
                      <a:endParaRPr kumimoji="0" lang="ru-RU" sz="3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eeSerif"/>
                          <a:ea typeface="+mn-ea"/>
                          <a:cs typeface="+mn-cs"/>
                        </a:rPr>
                        <a:t>5.9%4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eeSerif"/>
                          <a:ea typeface="+mn-ea"/>
                          <a:cs typeface="+mn-cs"/>
                        </a:rPr>
                        <a:t>Q 2009</a:t>
                      </a:r>
                      <a:endParaRPr kumimoji="0" lang="ru-RU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800" dirty="0"/>
                    </a:p>
                  </a:txBody>
                  <a:tcPr/>
                </a:tc>
              </a:tr>
              <a:tr h="11572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eeSerif"/>
                          <a:ea typeface="+mn-ea"/>
                          <a:cs typeface="+mn-cs"/>
                        </a:rPr>
                        <a:t>інфляція ІСЦ</a:t>
                      </a:r>
                      <a:endParaRPr kumimoji="0" lang="ru-RU" sz="3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eeSerif"/>
                          <a:ea typeface="+mn-ea"/>
                          <a:cs typeface="+mn-cs"/>
                        </a:rPr>
                        <a:t>2.1%лютий 2009</a:t>
                      </a:r>
                      <a:r>
                        <a:rPr kumimoji="0" lang="ru-RU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eeSans"/>
                          <a:ea typeface="+mn-ea"/>
                          <a:cs typeface="+mn-cs"/>
                        </a:rPr>
                        <a:t>–</a:t>
                      </a:r>
                      <a:r>
                        <a:rPr kumimoji="0" lang="ru-RU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eeSerif"/>
                          <a:ea typeface="+mn-ea"/>
                          <a:cs typeface="+mn-cs"/>
                        </a:rPr>
                        <a:t>лютий 2010</a:t>
                      </a:r>
                      <a:endParaRPr lang="ru-RU" sz="2800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7062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eeSerif"/>
                          <a:ea typeface="+mn-ea"/>
                          <a:cs typeface="+mn-cs"/>
                        </a:rPr>
                        <a:t>національний </a:t>
                      </a:r>
                      <a:r>
                        <a:rPr kumimoji="0" lang="ru-RU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eeSerif"/>
                          <a:ea typeface="+mn-ea"/>
                          <a:cs typeface="+mn-cs"/>
                        </a:rPr>
                        <a:t>борг</a:t>
                      </a:r>
                      <a:endParaRPr kumimoji="0" lang="ru-RU" sz="3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eeSerif"/>
                          <a:ea typeface="+mn-ea"/>
                          <a:cs typeface="+mn-cs"/>
                        </a:rPr>
                        <a:t>$12.3 трильйонів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eeSerif"/>
                          <a:ea typeface="+mn-ea"/>
                          <a:cs typeface="+mn-cs"/>
                        </a:rPr>
                        <a:t>5 січня 2010</a:t>
                      </a:r>
                      <a:endParaRPr kumimoji="0" lang="ru-RU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  <a:tr h="1549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eeSerif"/>
                          <a:ea typeface="+mn-ea"/>
                          <a:cs typeface="+mn-cs"/>
                        </a:rPr>
                        <a:t>бідність</a:t>
                      </a:r>
                      <a:endParaRPr kumimoji="0" lang="ru-RU" sz="3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eeSerif"/>
                          <a:ea typeface="+mn-ea"/>
                          <a:cs typeface="+mn-cs"/>
                        </a:rPr>
                        <a:t>13.2%2008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853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63272" cy="2016224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/>
              <a:t/>
            </a:r>
            <a:br>
              <a:rPr lang="ru-RU" sz="6000" dirty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7200" b="1" i="1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Економіка </a:t>
            </a:r>
            <a:r>
              <a:rPr lang="ru-RU" sz="7200" b="1" i="1" dirty="0">
                <a:solidFill>
                  <a:schemeClr val="bg2">
                    <a:lumMod val="10000"/>
                    <a:lumOff val="90000"/>
                  </a:schemeClr>
                </a:solidFill>
              </a:rPr>
              <a:t>США</a:t>
            </a:r>
            <a:br>
              <a:rPr lang="ru-RU" sz="7200" b="1" i="1" dirty="0">
                <a:solidFill>
                  <a:schemeClr val="bg2">
                    <a:lumMod val="10000"/>
                    <a:lumOff val="90000"/>
                  </a:schemeClr>
                </a:solidFill>
              </a:rPr>
            </a:br>
            <a:endParaRPr lang="ru-RU" sz="7200" b="1" i="1" dirty="0">
              <a:solidFill>
                <a:schemeClr val="bg2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908720"/>
            <a:ext cx="4968552" cy="547260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600" dirty="0"/>
          </a:p>
          <a:p>
            <a:pPr marL="0" indent="0">
              <a:buNone/>
            </a:pPr>
            <a:r>
              <a:rPr lang="ru-RU" sz="2600" dirty="0" smtClean="0"/>
              <a:t>США </a:t>
            </a:r>
            <a:r>
              <a:rPr lang="ru-RU" sz="2600" dirty="0"/>
              <a:t>– високорозвинена постіндустріальна країна; </a:t>
            </a:r>
            <a:r>
              <a:rPr lang="ru-RU" sz="2600" dirty="0" smtClean="0"/>
              <a:t>держава-гігант, провідна </a:t>
            </a:r>
            <a:r>
              <a:rPr lang="ru-RU" sz="2600" dirty="0"/>
              <a:t>економічна і військова держава світу; займає 3-є місце </a:t>
            </a:r>
            <a:r>
              <a:rPr lang="ru-RU" sz="2600" dirty="0" smtClean="0"/>
              <a:t>в світі </a:t>
            </a:r>
            <a:r>
              <a:rPr lang="ru-RU" sz="2600" dirty="0"/>
              <a:t>за площею і чисельністю населення. США </a:t>
            </a:r>
            <a:r>
              <a:rPr lang="ru-RU" sz="2600" dirty="0" smtClean="0"/>
              <a:t>мають високорозвинену </a:t>
            </a:r>
            <a:r>
              <a:rPr lang="ru-RU" sz="2600" dirty="0"/>
              <a:t>і диверсифіковану </a:t>
            </a:r>
            <a:r>
              <a:rPr lang="ru-RU" sz="2600" dirty="0" smtClean="0"/>
              <a:t>промисловість</a:t>
            </a:r>
            <a:r>
              <a:rPr lang="ru-RU" sz="2600" dirty="0"/>
              <a:t>, основними </a:t>
            </a:r>
            <a:r>
              <a:rPr lang="ru-RU" sz="2600" dirty="0" smtClean="0"/>
              <a:t>галузями якої </a:t>
            </a:r>
            <a:r>
              <a:rPr lang="ru-RU" sz="2600" dirty="0"/>
              <a:t>є загальне, транспортне і </a:t>
            </a:r>
            <a:r>
              <a:rPr lang="ru-RU" sz="2600" dirty="0" smtClean="0"/>
              <a:t>електротехнічне  машинобудування, видобуток </a:t>
            </a:r>
            <a:r>
              <a:rPr lang="ru-RU" sz="2600" dirty="0"/>
              <a:t>корисних копалин, </a:t>
            </a:r>
            <a:r>
              <a:rPr lang="ru-RU" sz="2600" dirty="0" smtClean="0"/>
              <a:t>хімічна </a:t>
            </a:r>
            <a:r>
              <a:rPr lang="ru-RU" sz="2600" dirty="0"/>
              <a:t>та харчова </a:t>
            </a:r>
            <a:r>
              <a:rPr lang="ru-RU" sz="2600" dirty="0" smtClean="0"/>
              <a:t>промисловість</a:t>
            </a:r>
            <a:r>
              <a:rPr lang="ru-RU" sz="2600" dirty="0"/>
              <a:t>, </a:t>
            </a:r>
            <a:r>
              <a:rPr lang="ru-RU" sz="2600" dirty="0" smtClean="0"/>
              <a:t>виробництво металовиробів </a:t>
            </a:r>
            <a:r>
              <a:rPr lang="ru-RU" sz="2600" dirty="0"/>
              <a:t>тощо</a:t>
            </a:r>
            <a:r>
              <a:rPr lang="ru-RU" sz="2600" dirty="0" smtClean="0"/>
              <a:t>.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381615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700808"/>
            <a:ext cx="8424936" cy="49685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Розвинуті </a:t>
            </a:r>
            <a:r>
              <a:rPr lang="ru-RU" sz="32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всі види сучасного </a:t>
            </a:r>
            <a:r>
              <a:rPr lang="ru-RU" sz="32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транспорту </a:t>
            </a:r>
            <a:r>
              <a:rPr lang="ru-RU" sz="32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(залізничний, автомобільний, морський, внутрішній водний, повітряний </a:t>
            </a:r>
            <a:r>
              <a:rPr lang="ru-RU" sz="32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і трубопровідний</a:t>
            </a:r>
            <a:r>
              <a:rPr lang="ru-RU" sz="32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). Найбільші порти: Новий Орлеан, Хемптон-Родс, Нью-Йорк, Тампа, Мобіл, </a:t>
            </a:r>
            <a:r>
              <a:rPr lang="ru-RU" sz="32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Лос-Анджелес, Балтімор</a:t>
            </a:r>
            <a:r>
              <a:rPr lang="ru-RU" sz="32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. У середині 1990-х років на водні маршрути припадало </a:t>
            </a:r>
            <a:r>
              <a:rPr lang="ru-RU" sz="32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15% вантажоперевезень</a:t>
            </a:r>
            <a:r>
              <a:rPr lang="ru-RU" sz="32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. Важкі і </a:t>
            </a:r>
            <a:r>
              <a:rPr lang="ru-RU" sz="32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громіздкі вантажі </a:t>
            </a:r>
            <a:r>
              <a:rPr lang="ru-RU" sz="32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(залізняк, вугілля, зерно, нафтопродукти, пісок, гравій, цемент</a:t>
            </a:r>
            <a:r>
              <a:rPr lang="ru-RU" sz="32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)  </a:t>
            </a:r>
            <a:r>
              <a:rPr lang="ru-RU" sz="32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часто доставляються водним шляхом.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600" b="1" i="1" dirty="0" smtClean="0"/>
              <a:t>Транспорт</a:t>
            </a:r>
            <a:endParaRPr lang="ru-RU" sz="6600" b="1" i="1" dirty="0"/>
          </a:p>
        </p:txBody>
      </p:sp>
    </p:spTree>
    <p:extLst>
      <p:ext uri="{BB962C8B-B14F-4D97-AF65-F5344CB8AC3E}">
        <p14:creationId xmlns:p14="http://schemas.microsoft.com/office/powerpoint/2010/main" val="325192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339752" y="188640"/>
            <a:ext cx="6552728" cy="61926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4000" dirty="0">
                <a:solidFill>
                  <a:schemeClr val="bg1"/>
                </a:solidFill>
                <a:latin typeface="Comic Sans MS" pitchFamily="66" charset="0"/>
              </a:rPr>
              <a:t>Транспортний комплекс відіграє важливу </a:t>
            </a:r>
            <a:r>
              <a:rPr lang="ru-RU" sz="4000" dirty="0" smtClean="0">
                <a:solidFill>
                  <a:schemeClr val="bg1"/>
                </a:solidFill>
                <a:latin typeface="Comic Sans MS" pitchFamily="66" charset="0"/>
              </a:rPr>
              <a:t>роль в  </a:t>
            </a:r>
            <a:r>
              <a:rPr lang="ru-RU" sz="4000" dirty="0">
                <a:solidFill>
                  <a:schemeClr val="bg1"/>
                </a:solidFill>
                <a:latin typeface="Comic Sans MS" pitchFamily="66" charset="0"/>
              </a:rPr>
              <a:t>соціальному та економічному житті краіни. </a:t>
            </a:r>
            <a:r>
              <a:rPr lang="ru-RU" sz="4000" dirty="0" smtClean="0">
                <a:solidFill>
                  <a:schemeClr val="bg1"/>
                </a:solidFill>
                <a:latin typeface="Comic Sans MS" pitchFamily="66" charset="0"/>
              </a:rPr>
              <a:t>Протяжність мережі </a:t>
            </a:r>
            <a:r>
              <a:rPr lang="ru-RU" sz="4000" dirty="0">
                <a:solidFill>
                  <a:schemeClr val="bg1"/>
                </a:solidFill>
                <a:latin typeface="Comic Sans MS" pitchFamily="66" charset="0"/>
              </a:rPr>
              <a:t>залізниць складає в США біля 265000 км., автомобільних доріг - 6 500000 км. На частку </a:t>
            </a:r>
            <a:r>
              <a:rPr lang="ru-RU" sz="4000" dirty="0" smtClean="0">
                <a:solidFill>
                  <a:schemeClr val="bg1"/>
                </a:solidFill>
                <a:latin typeface="Comic Sans MS" pitchFamily="66" charset="0"/>
              </a:rPr>
              <a:t>транспорту припадає </a:t>
            </a:r>
            <a:r>
              <a:rPr lang="ru-RU" sz="4000" dirty="0">
                <a:solidFill>
                  <a:schemeClr val="bg1"/>
                </a:solidFill>
                <a:latin typeface="Comic Sans MS" pitchFamily="66" charset="0"/>
              </a:rPr>
              <a:t>біля 20% загального споживання енергії в країні і від 50 до 60% всього споживання рідкого палива</a:t>
            </a:r>
            <a:r>
              <a:rPr lang="ru-RU" sz="4000" dirty="0" smtClean="0">
                <a:solidFill>
                  <a:schemeClr val="bg1"/>
                </a:solidFill>
                <a:latin typeface="Comic Sans MS" pitchFamily="66" charset="0"/>
              </a:rPr>
              <a:t>.</a:t>
            </a:r>
            <a:endParaRPr lang="ru-RU" sz="40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08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785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88640"/>
            <a:ext cx="5616624" cy="626469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4400" dirty="0" smtClean="0">
                <a:solidFill>
                  <a:schemeClr val="bg1"/>
                </a:solidFill>
                <a:latin typeface="Comic Sans MS" pitchFamily="66" charset="0"/>
              </a:rPr>
              <a:t>Значну частину вантажних і пасажирських перевезень виконує транспорт промислових підприємств, індивідуальні легкові автомобілі, персональні літаки і т.п. Матеріально-технічна база транспортного комплексу в основному сучасна, що характеризується великою потужністю і високою якістю.</a:t>
            </a:r>
          </a:p>
          <a:p>
            <a:endParaRPr lang="ru-RU" sz="40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31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619672" y="332656"/>
            <a:ext cx="7128792" cy="61926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bg1"/>
                </a:solidFill>
                <a:latin typeface="Comic Sans MS" pitchFamily="66" charset="0"/>
              </a:rPr>
              <a:t>Найважливішим напрямом підвищенням якості транспортних послуг стало впровадження системи перевезень "тільки в термін", з подачею вантажів рухомого складу з точністю до хвилин. Це дозволяє замовнику обійтися без пристрою складів, що дорого коштують і скоротити потребу в оборотних коштах. Транспорт все більш перетворюється в органічну складову частину складної виробниче-транспортної системи, охоплюючи всю економіку, що істотно підвищує ефективність останньої.</a:t>
            </a:r>
          </a:p>
          <a:p>
            <a:pPr marL="0" indent="0">
              <a:buNone/>
            </a:pPr>
            <a:endParaRPr lang="ru-RU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94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76</TotalTime>
  <Words>888</Words>
  <Application>Microsoft Office PowerPoint</Application>
  <PresentationFormat>Экран (4:3)</PresentationFormat>
  <Paragraphs>40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Горизонт</vt:lpstr>
      <vt:lpstr>1_Горизонт</vt:lpstr>
      <vt:lpstr>2_Горизонт</vt:lpstr>
      <vt:lpstr>3_Горизонт</vt:lpstr>
      <vt:lpstr>4_Горизонт</vt:lpstr>
      <vt:lpstr>5_Горизонт</vt:lpstr>
      <vt:lpstr>6_Горизонт</vt:lpstr>
      <vt:lpstr>Тема Office</vt:lpstr>
      <vt:lpstr> </vt:lpstr>
      <vt:lpstr>Презентация PowerPoint</vt:lpstr>
      <vt:lpstr>Презентация PowerPoint</vt:lpstr>
      <vt:lpstr>    Економіка США </vt:lpstr>
      <vt:lpstr>Транспорт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Сільське господарство </vt:lpstr>
      <vt:lpstr>Презентация PowerPoint</vt:lpstr>
      <vt:lpstr> Фінанси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Економіка США</dc:title>
  <dc:creator>АНЮТКА</dc:creator>
  <cp:lastModifiedBy>user</cp:lastModifiedBy>
  <cp:revision>12</cp:revision>
  <dcterms:created xsi:type="dcterms:W3CDTF">2011-12-14T12:55:31Z</dcterms:created>
  <dcterms:modified xsi:type="dcterms:W3CDTF">2013-11-15T11:10:24Z</dcterms:modified>
</cp:coreProperties>
</file>